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 id="2147483666" r:id="rId6"/>
  </p:sldMasterIdLst>
  <p:notesMasterIdLst>
    <p:notesMasterId r:id="rId15"/>
  </p:notesMasterIdLst>
  <p:sldIdLst>
    <p:sldId id="265" r:id="rId7"/>
    <p:sldId id="258" r:id="rId8"/>
    <p:sldId id="260" r:id="rId9"/>
    <p:sldId id="261" r:id="rId10"/>
    <p:sldId id="262" r:id="rId11"/>
    <p:sldId id="263" r:id="rId12"/>
    <p:sldId id="264" r:id="rId13"/>
    <p:sldId id="266"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37" userDrawn="1">
          <p15:clr>
            <a:srgbClr val="A4A3A4"/>
          </p15:clr>
        </p15:guide>
        <p15:guide id="2" pos="3840" userDrawn="1">
          <p15:clr>
            <a:srgbClr val="A4A3A4"/>
          </p15:clr>
        </p15:guide>
        <p15:guide id="3" orient="horz" pos="139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18" autoAdjust="0"/>
    <p:restoredTop sz="83761" autoAdjust="0"/>
  </p:normalViewPr>
  <p:slideViewPr>
    <p:cSldViewPr snapToGrid="0" showGuides="1">
      <p:cViewPr>
        <p:scale>
          <a:sx n="76" d="100"/>
          <a:sy n="76" d="100"/>
        </p:scale>
        <p:origin x="-90" y="-330"/>
      </p:cViewPr>
      <p:guideLst>
        <p:guide orient="horz" pos="2137"/>
        <p:guide orient="horz" pos="139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t>21/10/2014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t>‹Nr.›</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CCBD52F-95FF-43A3-B975-909E50C13C92}" type="slidenum">
              <a:rPr lang="en-GB" smtClean="0">
                <a:solidFill>
                  <a:prstClr val="black"/>
                </a:solidFill>
              </a:rPr>
              <a:pPr/>
              <a:t>1</a:t>
            </a:fld>
            <a:endParaRPr lang="en-GB">
              <a:solidFill>
                <a:prstClr val="black"/>
              </a:solidFill>
            </a:endParaRPr>
          </a:p>
        </p:txBody>
      </p:sp>
    </p:spTree>
    <p:extLst>
      <p:ext uri="{BB962C8B-B14F-4D97-AF65-F5344CB8AC3E}">
        <p14:creationId xmlns:p14="http://schemas.microsoft.com/office/powerpoint/2010/main" val="4015608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t>3</a:t>
            </a:fld>
            <a:endParaRPr lang="en-GB"/>
          </a:p>
        </p:txBody>
      </p:sp>
    </p:spTree>
    <p:extLst>
      <p:ext uri="{BB962C8B-B14F-4D97-AF65-F5344CB8AC3E}">
        <p14:creationId xmlns:p14="http://schemas.microsoft.com/office/powerpoint/2010/main" val="36748630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4</a:t>
            </a:fld>
            <a:endParaRPr lang="en-GB"/>
          </a:p>
        </p:txBody>
      </p:sp>
    </p:spTree>
    <p:extLst>
      <p:ext uri="{BB962C8B-B14F-4D97-AF65-F5344CB8AC3E}">
        <p14:creationId xmlns:p14="http://schemas.microsoft.com/office/powerpoint/2010/main" val="200593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5</a:t>
            </a:fld>
            <a:endParaRPr lang="zh-TW" altLang="en-US"/>
          </a:p>
        </p:txBody>
      </p:sp>
    </p:spTree>
    <p:extLst>
      <p:ext uri="{BB962C8B-B14F-4D97-AF65-F5344CB8AC3E}">
        <p14:creationId xmlns:p14="http://schemas.microsoft.com/office/powerpoint/2010/main" val="11727521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21/10/2014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21/10/2014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49652894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21/10/2014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66568254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21/10/2014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74131069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21/10/2014</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76159401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21/10/2014</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7690861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21/10/2014</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58612963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21/10/2014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812362115"/>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21/10/2014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418441724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21/10/2014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125667356"/>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21/10/2014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38968121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21/10/2014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21/10/2014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13908669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21/10/2014</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616479801"/>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21/10/2014</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470206374"/>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21/10/2014</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464018661"/>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21/10/2014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21209798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t>21/10/2014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21/10/2014</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t>21/10/2014</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t>21/10/2014</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t>21/10/2014</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21/10/2014</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21/10/2014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40195424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10" Type="http://schemas.openxmlformats.org/officeDocument/2006/relationships/image" Target="../media/image3.jpeg"/><Relationship Id="rId4" Type="http://schemas.openxmlformats.org/officeDocument/2006/relationships/slideLayout" Target="../slideLayouts/slideLayout20.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t>21/10/2014</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t>‹Nr.›</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21/10/2014</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833974147"/>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21/10/2014</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776075865"/>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orests@giz.de" TargetMode="External"/><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Important: legal notice PLEASE READ</a:t>
            </a:r>
            <a:endParaRPr lang="en-US" dirty="0"/>
          </a:p>
        </p:txBody>
      </p:sp>
      <p:sp>
        <p:nvSpPr>
          <p:cNvPr id="3" name="Inhaltsplatzhalter 2"/>
          <p:cNvSpPr>
            <a:spLocks noGrp="1"/>
          </p:cNvSpPr>
          <p:nvPr>
            <p:ph idx="1"/>
          </p:nvPr>
        </p:nvSpPr>
        <p:spPr>
          <a:xfrm>
            <a:off x="343348" y="2220517"/>
            <a:ext cx="11543852" cy="4275976"/>
          </a:xfrm>
        </p:spPr>
        <p:txBody>
          <a:bodyPr>
            <a:normAutofit fontScale="92500" lnSpcReduction="10000"/>
          </a:bodyPr>
          <a:lstStyle/>
          <a:p>
            <a:r>
              <a:rPr lang="en-US" sz="2500" dirty="0" smtClean="0"/>
              <a:t>This training material was developed by The </a:t>
            </a:r>
            <a:r>
              <a:rPr lang="en-US" sz="2500" dirty="0" err="1" smtClean="0"/>
              <a:t>Proforest</a:t>
            </a:r>
            <a:r>
              <a:rPr lang="en-US" sz="2500" dirty="0" smtClean="0"/>
              <a:t> Initiative and commissioned by GIZ. It was financed by the German Federal Ministry for Economic Cooperation and Development (BMZ). </a:t>
            </a:r>
          </a:p>
          <a:p>
            <a:r>
              <a:rPr lang="en-US" sz="2500" dirty="0" smtClean="0"/>
              <a:t>It is allowed to use this training material or parts of it only for non-commercial purposes. The material can be modified according to your needs, as long as key messages and content are not distorted or misrepresented.</a:t>
            </a:r>
          </a:p>
          <a:p>
            <a:r>
              <a:rPr lang="en-US" sz="2500" dirty="0" smtClean="0"/>
              <a:t>All omissions, inaccuracies or views expressed in this document are the responsibility of the authors. They do not necessarily represent the views of BMZ or GIZ.</a:t>
            </a:r>
          </a:p>
          <a:p>
            <a:r>
              <a:rPr lang="en-US" sz="2500" dirty="0" smtClean="0"/>
              <a:t>This slide is only for informational purposes and can be deleted for </a:t>
            </a:r>
            <a:br>
              <a:rPr lang="en-US" sz="2500" dirty="0" smtClean="0"/>
            </a:br>
            <a:r>
              <a:rPr lang="en-US" sz="2500" dirty="0" smtClean="0"/>
              <a:t>the training.</a:t>
            </a:r>
          </a:p>
          <a:p>
            <a:r>
              <a:rPr lang="en-US" sz="2500" dirty="0" smtClean="0"/>
              <a:t>If you decide to use this training, we would appreciate it if you </a:t>
            </a:r>
            <a:br>
              <a:rPr lang="en-US" sz="2500" dirty="0" smtClean="0"/>
            </a:br>
            <a:r>
              <a:rPr lang="en-US" sz="2500" dirty="0" smtClean="0"/>
              <a:t>informed us by contacting </a:t>
            </a:r>
            <a:r>
              <a:rPr lang="en-US" sz="2500" dirty="0" smtClean="0">
                <a:hlinkClick r:id="rId3"/>
              </a:rPr>
              <a:t>forests@giz.de</a:t>
            </a:r>
            <a:r>
              <a:rPr lang="en-US" sz="2500" dirty="0" smtClean="0"/>
              <a:t>. </a:t>
            </a:r>
          </a:p>
          <a:p>
            <a:endParaRPr lang="de-DE" sz="2200"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3879" y="4808018"/>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70110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en-GB" altLang="zh-TW" b="1" dirty="0" smtClean="0">
                <a:solidFill>
                  <a:srgbClr val="006600"/>
                </a:solidFill>
                <a:latin typeface="+mn-lt"/>
                <a:cs typeface="Arial" panose="020B0604020202020204" pitchFamily="34" charset="0"/>
              </a:rPr>
              <a:t>EU Timber Regulation Training of Trainers</a:t>
            </a:r>
            <a:endParaRPr lang="zh-TW" altLang="en-US"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en-GB" altLang="zh-TW" sz="2800" dirty="0" smtClean="0"/>
              <a:t>Summary of EU Timber Regulation</a:t>
            </a:r>
            <a:endParaRPr lang="zh-TW" altLang="en-US"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820" y="1176883"/>
            <a:ext cx="8229600" cy="1143000"/>
          </a:xfrm>
        </p:spPr>
        <p:txBody>
          <a:bodyPr/>
          <a:lstStyle/>
          <a:p>
            <a:r>
              <a:rPr lang="en-GB" dirty="0" smtClean="0">
                <a:solidFill>
                  <a:srgbClr val="006600"/>
                </a:solidFill>
              </a:rPr>
              <a:t>Scope</a:t>
            </a:r>
            <a:endParaRPr lang="en-GB" dirty="0">
              <a:solidFill>
                <a:srgbClr val="006600"/>
              </a:solidFill>
            </a:endParaRPr>
          </a:p>
        </p:txBody>
      </p:sp>
      <p:sp>
        <p:nvSpPr>
          <p:cNvPr id="3" name="Content Placeholder 2"/>
          <p:cNvSpPr>
            <a:spLocks noGrp="1"/>
          </p:cNvSpPr>
          <p:nvPr>
            <p:ph idx="1"/>
          </p:nvPr>
        </p:nvSpPr>
        <p:spPr>
          <a:xfrm>
            <a:off x="330820" y="2226216"/>
            <a:ext cx="8686800" cy="4525963"/>
          </a:xfrm>
        </p:spPr>
        <p:txBody>
          <a:bodyPr>
            <a:noAutofit/>
          </a:bodyPr>
          <a:lstStyle/>
          <a:p>
            <a:r>
              <a:rPr lang="en-GB" sz="2400" dirty="0"/>
              <a:t>As of 3 March 2013, the EU Timber Regulation makes it illegal to place illegally harvested timber and timber products on the EU </a:t>
            </a:r>
            <a:r>
              <a:rPr lang="en-GB" sz="2400" dirty="0" smtClean="0"/>
              <a:t>market.</a:t>
            </a:r>
            <a:endParaRPr lang="en-GB" sz="2400" dirty="0"/>
          </a:p>
          <a:p>
            <a:r>
              <a:rPr lang="en-US" sz="2400" dirty="0"/>
              <a:t>The regulation covers trade in timber products on the EU market and applies to both imported and domestically produced </a:t>
            </a:r>
            <a:r>
              <a:rPr lang="en-US" sz="2400" dirty="0" smtClean="0"/>
              <a:t>timber.</a:t>
            </a:r>
            <a:endParaRPr lang="en-US" sz="2400" dirty="0"/>
          </a:p>
          <a:p>
            <a:r>
              <a:rPr lang="en-US" sz="2400" dirty="0"/>
              <a:t>Only products listed in the Annex are covered, recycled materials </a:t>
            </a:r>
            <a:r>
              <a:rPr lang="en-US" sz="2400" dirty="0" smtClean="0"/>
              <a:t>and </a:t>
            </a:r>
            <a:r>
              <a:rPr lang="en-US" sz="2400" dirty="0"/>
              <a:t>printed materials are exempt. But the annex can be amended and more products can be added in the </a:t>
            </a:r>
            <a:r>
              <a:rPr lang="en-US" sz="2400" dirty="0" smtClean="0"/>
              <a:t>future.</a:t>
            </a:r>
            <a:endParaRPr lang="en-GB" sz="24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t>3</a:t>
            </a:fld>
            <a:endParaRPr lang="zh-TW" alt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651" y="5437269"/>
            <a:ext cx="11091177" cy="1420731"/>
          </a:xfrm>
          <a:prstGeom prst="rect">
            <a:avLst/>
          </a:prstGeom>
        </p:spPr>
      </p:pic>
    </p:spTree>
    <p:extLst>
      <p:ext uri="{BB962C8B-B14F-4D97-AF65-F5344CB8AC3E}">
        <p14:creationId xmlns:p14="http://schemas.microsoft.com/office/powerpoint/2010/main" val="36874216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3271485"/>
            <a:ext cx="12192000" cy="3586515"/>
          </a:xfrm>
          <a:prstGeom prst="rect">
            <a:avLst/>
          </a:prstGeom>
        </p:spPr>
      </p:pic>
      <p:sp>
        <p:nvSpPr>
          <p:cNvPr id="2" name="Title 1"/>
          <p:cNvSpPr>
            <a:spLocks noGrp="1"/>
          </p:cNvSpPr>
          <p:nvPr>
            <p:ph type="title"/>
          </p:nvPr>
        </p:nvSpPr>
        <p:spPr>
          <a:xfrm>
            <a:off x="337457" y="1169075"/>
            <a:ext cx="8229600" cy="1143000"/>
          </a:xfrm>
        </p:spPr>
        <p:txBody>
          <a:bodyPr/>
          <a:lstStyle/>
          <a:p>
            <a:r>
              <a:rPr lang="en-GB" dirty="0">
                <a:solidFill>
                  <a:srgbClr val="006600"/>
                </a:solidFill>
              </a:rPr>
              <a:t>O</a:t>
            </a:r>
            <a:r>
              <a:rPr lang="en-GB" dirty="0" smtClean="0">
                <a:solidFill>
                  <a:srgbClr val="006600"/>
                </a:solidFill>
              </a:rPr>
              <a:t>bligations</a:t>
            </a:r>
            <a:endParaRPr lang="en-GB" dirty="0">
              <a:solidFill>
                <a:srgbClr val="006600"/>
              </a:solidFill>
            </a:endParaRPr>
          </a:p>
        </p:txBody>
      </p:sp>
      <p:sp>
        <p:nvSpPr>
          <p:cNvPr id="3" name="Content Placeholder 2"/>
          <p:cNvSpPr>
            <a:spLocks noGrp="1"/>
          </p:cNvSpPr>
          <p:nvPr>
            <p:ph idx="1"/>
          </p:nvPr>
        </p:nvSpPr>
        <p:spPr>
          <a:xfrm>
            <a:off x="420584" y="2206625"/>
            <a:ext cx="11604172" cy="3421289"/>
          </a:xfrm>
        </p:spPr>
        <p:txBody>
          <a:bodyPr>
            <a:normAutofit lnSpcReduction="10000"/>
          </a:bodyPr>
          <a:lstStyle/>
          <a:p>
            <a:r>
              <a:rPr lang="en-GB" dirty="0"/>
              <a:t>Traders are required to provide traceability information</a:t>
            </a:r>
          </a:p>
          <a:p>
            <a:pPr lvl="1">
              <a:buFont typeface="Wingdings" panose="05000000000000000000" pitchFamily="2" charset="2"/>
              <a:buChar char="§"/>
            </a:pPr>
            <a:r>
              <a:rPr lang="en-GB" dirty="0" smtClean="0"/>
              <a:t>who they </a:t>
            </a:r>
            <a:r>
              <a:rPr lang="en-GB" dirty="0"/>
              <a:t>bought the timber or timber products from; </a:t>
            </a:r>
          </a:p>
          <a:p>
            <a:pPr lvl="1">
              <a:buFont typeface="Wingdings" panose="05000000000000000000" pitchFamily="2" charset="2"/>
              <a:buChar char="§"/>
            </a:pPr>
            <a:r>
              <a:rPr lang="en-GB" dirty="0"/>
              <a:t>where applicable, </a:t>
            </a:r>
            <a:r>
              <a:rPr lang="en-GB" dirty="0" smtClean="0"/>
              <a:t>who they </a:t>
            </a:r>
            <a:r>
              <a:rPr lang="en-GB" dirty="0"/>
              <a:t>have sold the timber or timber products to</a:t>
            </a:r>
          </a:p>
          <a:p>
            <a:r>
              <a:rPr lang="en-GB" dirty="0"/>
              <a:t>Operators are required to run a due diligence system</a:t>
            </a:r>
          </a:p>
          <a:p>
            <a:pPr lvl="1">
              <a:buFont typeface="Wingdings" panose="05000000000000000000" pitchFamily="2" charset="2"/>
              <a:buChar char="§"/>
            </a:pPr>
            <a:r>
              <a:rPr lang="en-GB" dirty="0"/>
              <a:t>Access to information</a:t>
            </a:r>
          </a:p>
          <a:p>
            <a:pPr lvl="1">
              <a:buFont typeface="Wingdings" panose="05000000000000000000" pitchFamily="2" charset="2"/>
              <a:buChar char="§"/>
            </a:pPr>
            <a:r>
              <a:rPr lang="en-GB" dirty="0"/>
              <a:t>Risk assessment</a:t>
            </a:r>
          </a:p>
          <a:p>
            <a:pPr lvl="1">
              <a:buFont typeface="Wingdings" panose="05000000000000000000" pitchFamily="2" charset="2"/>
              <a:buChar char="§"/>
            </a:pPr>
            <a:r>
              <a:rPr lang="en-GB" dirty="0"/>
              <a:t>Mitigation measures</a:t>
            </a:r>
          </a:p>
          <a:p>
            <a:r>
              <a:rPr lang="en-GB" dirty="0"/>
              <a:t>Records have to be kept for 5 </a:t>
            </a:r>
            <a:r>
              <a:rPr lang="en-GB" dirty="0" smtClean="0"/>
              <a:t>years</a:t>
            </a:r>
            <a:endParaRPr lang="en-GB"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t>4</a:t>
            </a:fld>
            <a:endParaRPr lang="zh-TW" altLang="en-US"/>
          </a:p>
        </p:txBody>
      </p:sp>
    </p:spTree>
    <p:extLst>
      <p:ext uri="{BB962C8B-B14F-4D97-AF65-F5344CB8AC3E}">
        <p14:creationId xmlns:p14="http://schemas.microsoft.com/office/powerpoint/2010/main" val="36839681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solidFill>
                  <a:srgbClr val="006600"/>
                </a:solidFill>
              </a:rPr>
              <a:t>Definition: illegally harvested timber</a:t>
            </a:r>
            <a:endParaRPr lang="en-GB" dirty="0">
              <a:solidFill>
                <a:srgbClr val="006600"/>
              </a:solidFill>
            </a:endParaRPr>
          </a:p>
        </p:txBody>
      </p:sp>
      <p:sp>
        <p:nvSpPr>
          <p:cNvPr id="3" name="Content Placeholder 2"/>
          <p:cNvSpPr>
            <a:spLocks noGrp="1"/>
          </p:cNvSpPr>
          <p:nvPr>
            <p:ph idx="1"/>
          </p:nvPr>
        </p:nvSpPr>
        <p:spPr/>
        <p:txBody>
          <a:bodyPr>
            <a:normAutofit lnSpcReduction="10000"/>
          </a:bodyPr>
          <a:lstStyle/>
          <a:p>
            <a:r>
              <a:rPr lang="en-GB" sz="3000" dirty="0"/>
              <a:t>‘</a:t>
            </a:r>
            <a:r>
              <a:rPr lang="en-GB" sz="3000" b="1" dirty="0"/>
              <a:t>illegally harvested</a:t>
            </a:r>
            <a:r>
              <a:rPr lang="en-GB" sz="3000" dirty="0"/>
              <a:t>’ means harvested in contravention of the applicable legislation in the country of harvest, covering:</a:t>
            </a:r>
          </a:p>
          <a:p>
            <a:pPr lvl="1"/>
            <a:r>
              <a:rPr lang="en-GB" dirty="0"/>
              <a:t>Rights to harvest timber within legally gazetted boundaries</a:t>
            </a:r>
          </a:p>
          <a:p>
            <a:pPr lvl="1"/>
            <a:r>
              <a:rPr lang="en-GB" dirty="0"/>
              <a:t>Payments for harvest rights and timber including duties related to timber harvesting</a:t>
            </a:r>
          </a:p>
          <a:p>
            <a:pPr lvl="1"/>
            <a:r>
              <a:rPr lang="en-GB" dirty="0"/>
              <a:t>Timber harvesting, including environmental and forest legislation including forest management and biodiversity conservation, where directly related to timber harvesting</a:t>
            </a:r>
          </a:p>
          <a:p>
            <a:pPr lvl="1"/>
            <a:r>
              <a:rPr lang="en-GB" dirty="0"/>
              <a:t>Third parties’ legal rights concerning use and tenure that is affected by timber harvesting</a:t>
            </a:r>
          </a:p>
          <a:p>
            <a:pPr lvl="1"/>
            <a:r>
              <a:rPr lang="en-GB" dirty="0"/>
              <a:t>Trade and </a:t>
            </a:r>
            <a:r>
              <a:rPr lang="en-GB" dirty="0" smtClean="0"/>
              <a:t>customs, in so far as the </a:t>
            </a:r>
            <a:r>
              <a:rPr lang="en-GB" dirty="0"/>
              <a:t>forest </a:t>
            </a:r>
            <a:r>
              <a:rPr lang="en-GB" dirty="0" smtClean="0"/>
              <a:t>sector is concerned</a:t>
            </a:r>
            <a:endParaRPr lang="en-GB"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t>5</a:t>
            </a:fld>
            <a:endParaRPr lang="zh-TW" altLang="en-US"/>
          </a:p>
        </p:txBody>
      </p:sp>
    </p:spTree>
    <p:extLst>
      <p:ext uri="{BB962C8B-B14F-4D97-AF65-F5344CB8AC3E}">
        <p14:creationId xmlns:p14="http://schemas.microsoft.com/office/powerpoint/2010/main" val="32079884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171706"/>
            <a:ext cx="8229600" cy="1143000"/>
          </a:xfrm>
        </p:spPr>
        <p:txBody>
          <a:bodyPr/>
          <a:lstStyle/>
          <a:p>
            <a:r>
              <a:rPr lang="en-GB" dirty="0" smtClean="0">
                <a:solidFill>
                  <a:srgbClr val="006600"/>
                </a:solidFill>
              </a:rPr>
              <a:t>Due diligence system</a:t>
            </a:r>
            <a:endParaRPr lang="en-GB" dirty="0">
              <a:solidFill>
                <a:srgbClr val="006600"/>
              </a:solidFill>
            </a:endParaRPr>
          </a:p>
        </p:txBody>
      </p:sp>
      <p:pic>
        <p:nvPicPr>
          <p:cNvPr id="19458" name="Picture 2"/>
          <p:cNvPicPr>
            <a:picLocks noChangeAspect="1" noChangeArrowheads="1"/>
          </p:cNvPicPr>
          <p:nvPr/>
        </p:nvPicPr>
        <p:blipFill>
          <a:blip r:embed="rId2" cstate="print"/>
          <a:srcRect/>
          <a:stretch>
            <a:fillRect/>
          </a:stretch>
        </p:blipFill>
        <p:spPr bwMode="auto">
          <a:xfrm>
            <a:off x="452206" y="2107267"/>
            <a:ext cx="7875366" cy="4700041"/>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fld id="{F683FC37-21A4-4DC8-A2E1-F50B525F9E8E}" type="slidenum">
              <a:rPr lang="zh-TW" altLang="en-US" smtClean="0"/>
              <a:t>6</a:t>
            </a:fld>
            <a:endParaRPr lang="zh-TW" altLang="en-US"/>
          </a:p>
        </p:txBody>
      </p:sp>
    </p:spTree>
    <p:extLst>
      <p:ext uri="{BB962C8B-B14F-4D97-AF65-F5344CB8AC3E}">
        <p14:creationId xmlns:p14="http://schemas.microsoft.com/office/powerpoint/2010/main" val="15417563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8" y="1164771"/>
            <a:ext cx="8229600" cy="1143000"/>
          </a:xfrm>
        </p:spPr>
        <p:txBody>
          <a:bodyPr/>
          <a:lstStyle/>
          <a:p>
            <a:r>
              <a:rPr lang="en-GB" dirty="0" smtClean="0">
                <a:solidFill>
                  <a:srgbClr val="006600"/>
                </a:solidFill>
              </a:rPr>
              <a:t>Compliance with the regulation</a:t>
            </a:r>
            <a:endParaRPr lang="en-GB" dirty="0">
              <a:solidFill>
                <a:srgbClr val="006600"/>
              </a:solidFill>
            </a:endParaRPr>
          </a:p>
        </p:txBody>
      </p:sp>
      <p:sp>
        <p:nvSpPr>
          <p:cNvPr id="3" name="Content Placeholder 2"/>
          <p:cNvSpPr>
            <a:spLocks noGrp="1"/>
          </p:cNvSpPr>
          <p:nvPr>
            <p:ph idx="1"/>
          </p:nvPr>
        </p:nvSpPr>
        <p:spPr>
          <a:xfrm>
            <a:off x="359227" y="2195739"/>
            <a:ext cx="11252201" cy="4525963"/>
          </a:xfrm>
        </p:spPr>
        <p:txBody>
          <a:bodyPr>
            <a:normAutofit/>
          </a:bodyPr>
          <a:lstStyle/>
          <a:p>
            <a:r>
              <a:rPr lang="en-GB" sz="2400" dirty="0"/>
              <a:t>The EU Timber Regulation does not endorse particular legality or forest certification schemes, though risk assessment criteria may include third party verification</a:t>
            </a:r>
          </a:p>
          <a:p>
            <a:pPr lvl="1">
              <a:buFont typeface="Wingdings" panose="05000000000000000000" pitchFamily="2" charset="2"/>
              <a:buChar char="§"/>
            </a:pPr>
            <a:r>
              <a:rPr lang="en-GB" dirty="0"/>
              <a:t>EU TR mentions: ‘</a:t>
            </a:r>
            <a:r>
              <a:rPr lang="en-GB" i="1" dirty="0"/>
              <a:t>assurance of compliance with applicable legislation, which may include certification or other </a:t>
            </a:r>
            <a:r>
              <a:rPr lang="en-GB" i="1" dirty="0" smtClean="0"/>
              <a:t>third-party-verified </a:t>
            </a:r>
            <a:r>
              <a:rPr lang="en-GB" i="1" dirty="0"/>
              <a:t>schemes which cover compliance with applicable legislation</a:t>
            </a:r>
            <a:r>
              <a:rPr lang="en-GB" dirty="0"/>
              <a:t>’</a:t>
            </a:r>
          </a:p>
          <a:p>
            <a:r>
              <a:rPr lang="en-GB" sz="2400" dirty="0"/>
              <a:t>Only timber and timber products with a FLEGT </a:t>
            </a:r>
            <a:r>
              <a:rPr lang="en-GB" sz="2400" dirty="0" smtClean="0"/>
              <a:t>licence </a:t>
            </a:r>
            <a:r>
              <a:rPr lang="en-GB" sz="2400" dirty="0"/>
              <a:t>or a CITES permit automatically comply with the EU Timber Regulation</a:t>
            </a:r>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t>7</a:t>
            </a:fld>
            <a:endParaRPr lang="zh-TW" altLang="en-US"/>
          </a:p>
        </p:txBody>
      </p:sp>
    </p:spTree>
    <p:extLst>
      <p:ext uri="{BB962C8B-B14F-4D97-AF65-F5344CB8AC3E}">
        <p14:creationId xmlns:p14="http://schemas.microsoft.com/office/powerpoint/2010/main" val="203750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solidFill>
                <a:prstClr val="black"/>
              </a:solidFill>
            </a:endParaRPr>
          </a:p>
        </p:txBody>
      </p:sp>
      <p:sp>
        <p:nvSpPr>
          <p:cNvPr id="3" name="Untertitel 2"/>
          <p:cNvSpPr>
            <a:spLocks noGrp="1"/>
          </p:cNvSpPr>
          <p:nvPr>
            <p:ph type="subTitle" idx="1"/>
          </p:nvPr>
        </p:nvSpPr>
        <p:spPr>
          <a:xfrm>
            <a:off x="503584" y="1789047"/>
            <a:ext cx="11360429" cy="1901384"/>
          </a:xfrm>
        </p:spPr>
        <p:txBody>
          <a:bodyPr>
            <a:normAutofit/>
          </a:bodyPr>
          <a:lstStyle/>
          <a:p>
            <a:r>
              <a:rPr lang="en-US" dirty="0" smtClean="0">
                <a:cs typeface="Times New Roman" panose="02020603050405020304" pitchFamily="18" charset="0"/>
              </a:rPr>
              <a:t>All omissions, inaccuracies or views expressed in this document do not necessarily represent the views of BMZ. Furthermore changes may have been made to the original material by the conductors of this training. </a:t>
            </a:r>
          </a:p>
          <a:p>
            <a:r>
              <a:rPr lang="en-US" dirty="0" smtClean="0">
                <a:cs typeface="Times New Roman" panose="02020603050405020304" pitchFamily="18" charset="0"/>
              </a:rPr>
              <a:t>The material is available for download </a:t>
            </a:r>
            <a:r>
              <a:rPr lang="en-US" dirty="0">
                <a:cs typeface="Times New Roman" panose="02020603050405020304" pitchFamily="18" charset="0"/>
              </a:rPr>
              <a:t>at </a:t>
            </a:r>
            <a:r>
              <a:rPr lang="en-US" dirty="0">
                <a:solidFill>
                  <a:srgbClr val="C00000"/>
                </a:solidFill>
                <a:cs typeface="Times New Roman" panose="02020603050405020304" pitchFamily="18" charset="0"/>
              </a:rPr>
              <a:t>http://capacity4dev.ec.europa.eu/public-flegt/documents?gterm[0]=</a:t>
            </a:r>
            <a:r>
              <a:rPr lang="en-US" dirty="0" smtClean="0">
                <a:solidFill>
                  <a:srgbClr val="C00000"/>
                </a:solidFill>
                <a:cs typeface="Times New Roman" panose="02020603050405020304" pitchFamily="18" charset="0"/>
              </a:rPr>
              <a:t>2144</a:t>
            </a:r>
            <a:r>
              <a:rPr lang="en-US" dirty="0" smtClean="0">
                <a:cs typeface="Times New Roman" panose="02020603050405020304" pitchFamily="18" charset="0"/>
              </a:rPr>
              <a:t>.</a:t>
            </a:r>
            <a:endParaRPr lang="de-DE" dirty="0"/>
          </a:p>
        </p:txBody>
      </p:sp>
      <p:sp>
        <p:nvSpPr>
          <p:cNvPr id="4" name="Textfeld 3"/>
          <p:cNvSpPr txBox="1"/>
          <p:nvPr/>
        </p:nvSpPr>
        <p:spPr>
          <a:xfrm>
            <a:off x="503584" y="561411"/>
            <a:ext cx="9263270" cy="830997"/>
          </a:xfrm>
          <a:prstGeom prst="rect">
            <a:avLst/>
          </a:prstGeom>
          <a:solidFill>
            <a:schemeClr val="bg1"/>
          </a:solidFill>
        </p:spPr>
        <p:txBody>
          <a:bodyPr wrap="square" rtlCol="0">
            <a:spAutoFit/>
          </a:bodyPr>
          <a:lstStyle/>
          <a:p>
            <a:r>
              <a:rPr lang="en-US" sz="2400" dirty="0" smtClean="0">
                <a:solidFill>
                  <a:prstClr val="black"/>
                </a:solidFill>
                <a:cs typeface="Times New Roman" panose="02020603050405020304" pitchFamily="18" charset="0"/>
              </a:rPr>
              <a:t>The </a:t>
            </a:r>
            <a:r>
              <a:rPr lang="en-US" sz="2400" dirty="0">
                <a:solidFill>
                  <a:prstClr val="black"/>
                </a:solidFill>
                <a:cs typeface="Times New Roman" panose="02020603050405020304" pitchFamily="18" charset="0"/>
              </a:rPr>
              <a:t>development of this training material was financed by the </a:t>
            </a:r>
            <a:endParaRPr lang="en-US" sz="2400" dirty="0" smtClean="0">
              <a:solidFill>
                <a:prstClr val="black"/>
              </a:solidFill>
              <a:cs typeface="Times New Roman" panose="02020603050405020304" pitchFamily="18" charset="0"/>
            </a:endParaRPr>
          </a:p>
          <a:p>
            <a:r>
              <a:rPr lang="en-US" sz="2400" dirty="0" smtClean="0">
                <a:solidFill>
                  <a:prstClr val="black"/>
                </a:solidFill>
                <a:cs typeface="Times New Roman" panose="02020603050405020304" pitchFamily="18" charset="0"/>
              </a:rPr>
              <a:t>German </a:t>
            </a:r>
            <a:r>
              <a:rPr lang="en-US" sz="2400" dirty="0">
                <a:solidFill>
                  <a:prstClr val="black"/>
                </a:solidFill>
                <a:cs typeface="Times New Roman" panose="02020603050405020304" pitchFamily="18" charset="0"/>
              </a:rPr>
              <a:t>Ministry for Economic Cooperation and Development (BMZ</a:t>
            </a:r>
            <a:r>
              <a:rPr lang="en-US" sz="2400" dirty="0" smtClean="0">
                <a:solidFill>
                  <a:prstClr val="black"/>
                </a:solidFill>
                <a:cs typeface="Times New Roman" panose="02020603050405020304" pitchFamily="18" charset="0"/>
              </a:rPr>
              <a:t>)</a:t>
            </a: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186053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2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2.xml><?xml version="1.0" encoding="utf-8"?>
<ds:datastoreItem xmlns:ds="http://schemas.openxmlformats.org/officeDocument/2006/customXml" ds:itemID="{C08E3A44-868C-4852-AE45-FA4AD535A59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71C0B6B9-8D27-4599-A5C9-743F9825D9FD}">
  <ds:schemaRefs>
    <ds:schemaRef ds:uri="http://purl.org/dc/elements/1.1/"/>
    <ds:schemaRef ds:uri="http://purl.org/dc/terms/"/>
    <ds:schemaRef ds:uri="http://schemas.openxmlformats.org/package/2006/metadata/core-properties"/>
    <ds:schemaRef ds:uri="http://schemas.microsoft.com/office/2006/documentManagement/types"/>
    <ds:schemaRef ds:uri="http://www.w3.org/XML/1998/namespace"/>
    <ds:schemaRef ds:uri="http://schemas.microsoft.com/office/infopath/2007/PartnerControls"/>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0</TotalTime>
  <Words>515</Words>
  <Application>Microsoft Office PowerPoint</Application>
  <PresentationFormat>Benutzerdefiniert</PresentationFormat>
  <Paragraphs>48</Paragraphs>
  <Slides>8</Slides>
  <Notes>5</Notes>
  <HiddenSlides>0</HiddenSlides>
  <MMClips>0</MMClips>
  <ScaleCrop>false</ScaleCrop>
  <HeadingPairs>
    <vt:vector size="4" baseType="variant">
      <vt:variant>
        <vt:lpstr>Design</vt:lpstr>
      </vt:variant>
      <vt:variant>
        <vt:i4>3</vt:i4>
      </vt:variant>
      <vt:variant>
        <vt:lpstr>Folientitel</vt:lpstr>
      </vt:variant>
      <vt:variant>
        <vt:i4>8</vt:i4>
      </vt:variant>
    </vt:vector>
  </HeadingPairs>
  <TitlesOfParts>
    <vt:vector size="11" baseType="lpstr">
      <vt:lpstr>Office Theme</vt:lpstr>
      <vt:lpstr>1_Office Theme</vt:lpstr>
      <vt:lpstr>2_Office Theme</vt:lpstr>
      <vt:lpstr>Important: legal notice PLEASE READ</vt:lpstr>
      <vt:lpstr>EU Timber Regulation Training of Trainers</vt:lpstr>
      <vt:lpstr>Scope</vt:lpstr>
      <vt:lpstr>Obligations</vt:lpstr>
      <vt:lpstr>Definition: illegally harvested timber</vt:lpstr>
      <vt:lpstr>Due diligence system</vt:lpstr>
      <vt:lpstr>Compliance with the regulation</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Christina Lubotzki</cp:lastModifiedBy>
  <cp:revision>33</cp:revision>
  <dcterms:created xsi:type="dcterms:W3CDTF">2013-11-14T15:38:49Z</dcterms:created>
  <dcterms:modified xsi:type="dcterms:W3CDTF">2014-10-21T14:47:17Z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